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lacial Indifference" panose="020B0604020202020204" charset="0"/>
      <p:regular r:id="rId23"/>
    </p:embeddedFont>
    <p:embeddedFont>
      <p:font typeface="Glacial Indifference Bold" panose="020B0604020202020204" charset="0"/>
      <p:regular r:id="rId24"/>
    </p:embeddedFont>
    <p:embeddedFont>
      <p:font typeface="Hagrid Heavy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4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eg"/><Relationship Id="rId7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jpe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2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0A91F97-D2A9-0769-875C-29737358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3497"/>
            <a:ext cx="18464211" cy="1033195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031976" y="8390255"/>
            <a:ext cx="323564" cy="868045"/>
            <a:chOff x="0" y="0"/>
            <a:chExt cx="85218" cy="2286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218" cy="228621"/>
            </a:xfrm>
            <a:custGeom>
              <a:avLst/>
              <a:gdLst/>
              <a:ahLst/>
              <a:cxnLst/>
              <a:rect l="l" t="t" r="r" b="b"/>
              <a:pathLst>
                <a:path w="85218" h="228621">
                  <a:moveTo>
                    <a:pt x="0" y="0"/>
                  </a:moveTo>
                  <a:lnTo>
                    <a:pt x="85218" y="0"/>
                  </a:lnTo>
                  <a:lnTo>
                    <a:pt x="85218" y="228621"/>
                  </a:lnTo>
                  <a:lnTo>
                    <a:pt x="0" y="228621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51690" y="4198783"/>
            <a:ext cx="17256782" cy="148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04"/>
              </a:lnSpc>
            </a:pPr>
            <a:r>
              <a:rPr lang="en-US" sz="9295" dirty="0">
                <a:solidFill>
                  <a:srgbClr val="171616"/>
                </a:solidFill>
                <a:latin typeface="Hagrid Heavy"/>
              </a:rPr>
              <a:t>INGENIERÍA DE DATOS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665319" y="1288233"/>
            <a:ext cx="4070838" cy="1477343"/>
            <a:chOff x="0" y="0"/>
            <a:chExt cx="1072155" cy="3890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2155" cy="389094"/>
            </a:xfrm>
            <a:custGeom>
              <a:avLst/>
              <a:gdLst/>
              <a:ahLst/>
              <a:cxnLst/>
              <a:rect l="l" t="t" r="r" b="b"/>
              <a:pathLst>
                <a:path w="1072155" h="389094">
                  <a:moveTo>
                    <a:pt x="0" y="0"/>
                  </a:moveTo>
                  <a:lnTo>
                    <a:pt x="1072155" y="0"/>
                  </a:lnTo>
                  <a:lnTo>
                    <a:pt x="1072155" y="389094"/>
                  </a:lnTo>
                  <a:lnTo>
                    <a:pt x="0" y="389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DD6444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75953" y="5525523"/>
            <a:ext cx="12512047" cy="120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7495" dirty="0">
                <a:solidFill>
                  <a:srgbClr val="DD6444"/>
                </a:solidFill>
                <a:latin typeface="Hagrid Heavy"/>
              </a:rPr>
              <a:t>CON SPARK Y SCALA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632567" y="6158955"/>
            <a:ext cx="3704653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7361">
            <a:off x="2656418" y="2013808"/>
            <a:ext cx="10008631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555826" y="4079833"/>
            <a:ext cx="4201106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839998" y="1576002"/>
            <a:ext cx="1518543" cy="85418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570092" y="8843010"/>
            <a:ext cx="416606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Juan Manuel Serrano Hidalgo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0092" y="8418830"/>
            <a:ext cx="468920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171616"/>
                </a:solidFill>
                <a:latin typeface="Glacial Indifference Bold"/>
              </a:rPr>
              <a:t>Álvaro Sánchez Pérez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58541" y="1556035"/>
            <a:ext cx="2274536" cy="105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3"/>
              </a:lnSpc>
            </a:pPr>
            <a:r>
              <a:rPr lang="en-US" sz="2521" dirty="0">
                <a:solidFill>
                  <a:srgbClr val="171616"/>
                </a:solidFill>
                <a:latin typeface="Glacial Indifference Bold"/>
              </a:rPr>
              <a:t>UNIVERSIDAD </a:t>
            </a:r>
          </a:p>
          <a:p>
            <a:pPr>
              <a:lnSpc>
                <a:spcPts val="2773"/>
              </a:lnSpc>
            </a:pPr>
            <a:r>
              <a:rPr lang="en-US" sz="2521" dirty="0">
                <a:solidFill>
                  <a:srgbClr val="171616"/>
                </a:solidFill>
                <a:latin typeface="Glacial Indifference Bold"/>
              </a:rPr>
              <a:t>REY JUAN CARLOS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EC1C2308-5F2C-9D1E-7DCF-EFEF6695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856" y="0"/>
            <a:ext cx="1860371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5718073" y="6520507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16289" y="9737720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360121" y="3869223"/>
            <a:ext cx="9608011" cy="49725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408" y="5700186"/>
            <a:ext cx="5441012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FFFFFF"/>
                </a:solidFill>
                <a:latin typeface="Glacial Indifference Bold"/>
              </a:rPr>
              <a:t>Leemos</a:t>
            </a:r>
            <a:r>
              <a:rPr lang="en-US" sz="24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Glacial Indifference Bold"/>
              </a:rPr>
              <a:t>el</a:t>
            </a:r>
            <a:r>
              <a:rPr lang="en-US" sz="24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Glacial Indifference Bold"/>
              </a:rPr>
              <a:t>archivo</a:t>
            </a:r>
            <a:r>
              <a:rPr lang="en-US" sz="24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Glacial Indifference Bold"/>
              </a:rPr>
              <a:t>geoJSON</a:t>
            </a:r>
            <a:r>
              <a:rPr lang="en-US" sz="2400" dirty="0">
                <a:solidFill>
                  <a:srgbClr val="FFFFFF"/>
                </a:solidFill>
                <a:latin typeface="Glacial Indifference Bold"/>
              </a:rPr>
              <a:t> y </a:t>
            </a:r>
            <a:r>
              <a:rPr lang="en-US" sz="2400" dirty="0" err="1">
                <a:solidFill>
                  <a:srgbClr val="FFFFFF"/>
                </a:solidFill>
                <a:latin typeface="Glacial Indifference Bold"/>
              </a:rPr>
              <a:t>preparamos</a:t>
            </a:r>
            <a:r>
              <a:rPr lang="en-US" sz="24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Glacial Indifference Bold"/>
              </a:rPr>
              <a:t>los</a:t>
            </a:r>
            <a:r>
              <a:rPr lang="en-US" sz="24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Glacial Indifference Bold"/>
              </a:rPr>
              <a:t>datos</a:t>
            </a:r>
            <a:r>
              <a:rPr lang="en-US" sz="2400" dirty="0">
                <a:solidFill>
                  <a:srgbClr val="FFFFFF"/>
                </a:solidFill>
                <a:latin typeface="Glacial Indifference Bold"/>
              </a:rPr>
              <a:t> para </a:t>
            </a:r>
            <a:r>
              <a:rPr lang="en-US" sz="2400" dirty="0" err="1">
                <a:solidFill>
                  <a:srgbClr val="FFFFFF"/>
                </a:solidFill>
                <a:latin typeface="Glacial Indifference Bold"/>
              </a:rPr>
              <a:t>su</a:t>
            </a:r>
            <a:r>
              <a:rPr lang="en-US" sz="24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Glacial Indifference Bold"/>
              </a:rPr>
              <a:t>representación</a:t>
            </a:r>
            <a:r>
              <a:rPr lang="en-US" sz="2400" dirty="0">
                <a:solidFill>
                  <a:srgbClr val="FFFFFF"/>
                </a:solidFill>
                <a:latin typeface="Glacial Indifference Bold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45246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Olas de calor 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78328" y="9662374"/>
            <a:ext cx="91967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137E5AD-34CA-7624-C1E0-2E41C8E6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0"/>
            <a:ext cx="18583562" cy="1029211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5726264" y="6520507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35716" y="9722811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538874" y="3794849"/>
            <a:ext cx="9374609" cy="512131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8727" y="4822076"/>
            <a:ext cx="5441012" cy="388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Generamos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la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visualización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una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función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a la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cual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le </a:t>
            </a:r>
            <a:r>
              <a:rPr lang="es-HN" sz="2200" dirty="0">
                <a:solidFill>
                  <a:srgbClr val="FFFFFF"/>
                </a:solidFill>
                <a:latin typeface="Glacial Indifference Bold"/>
              </a:rPr>
              <a:t>pasamos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año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que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deseamos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representar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el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mapa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.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 </a:t>
            </a:r>
          </a:p>
          <a:p>
            <a:pPr algn="just">
              <a:lnSpc>
                <a:spcPts val="3359"/>
              </a:lnSpc>
            </a:pP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De esta manera podremos implementar un widget que nos muestre una lista con los distintas posibilidades de representación facilitándole la tarea de visualización a usuarios no experimentados.</a:t>
            </a:r>
            <a:endParaRPr lang="en-US" sz="2200" dirty="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45246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78382" y="9647465"/>
            <a:ext cx="9525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BD15A0CD-80CD-A412-C287-41814474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799" y="19363"/>
            <a:ext cx="18617232" cy="1040496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399107" y="9813064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0822" y="3937566"/>
            <a:ext cx="558677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51086" y="9737719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10</a:t>
            </a:r>
          </a:p>
        </p:txBody>
      </p:sp>
      <p:pic>
        <p:nvPicPr>
          <p:cNvPr id="19" name="Imagen 18" descr="Mapa&#10;&#10;Descripción generada automáticamente">
            <a:extLst>
              <a:ext uri="{FF2B5EF4-FFF2-40B4-BE49-F238E27FC236}">
                <a16:creationId xmlns:a16="http://schemas.microsoft.com/office/drawing/2014/main" id="{8B98B069-CF11-E4A8-33FC-08945D176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962" y="5131669"/>
            <a:ext cx="6935124" cy="374582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5F938869-1EF1-9D04-BF2D-4007FF09DDF0}"/>
              </a:ext>
            </a:extLst>
          </p:cNvPr>
          <p:cNvSpPr/>
          <p:nvPr/>
        </p:nvSpPr>
        <p:spPr>
          <a:xfrm rot="16200001">
            <a:off x="9095787" y="-2811372"/>
            <a:ext cx="6190" cy="15330234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0E38F5F-A2A8-E83E-15FA-221907B47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227" y="5143500"/>
            <a:ext cx="6935125" cy="3745823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95D11A1E-A0E7-CBA5-53B4-CAFE5C37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599" y="0"/>
            <a:ext cx="18688738" cy="1031817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4415" y="9729465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39195" y="4946942"/>
            <a:ext cx="10028214" cy="406344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3" name="TextBox 13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0822" y="3937566"/>
            <a:ext cx="1233606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Año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de la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temperatura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máxima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promedio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cada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mes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75519" y="9616286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11</a:t>
            </a:r>
          </a:p>
        </p:txBody>
      </p:sp>
      <p:sp>
        <p:nvSpPr>
          <p:cNvPr id="16" name="AutoShape 16"/>
          <p:cNvSpPr/>
          <p:nvPr/>
        </p:nvSpPr>
        <p:spPr>
          <a:xfrm rot="-5399999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329836" y="5476787"/>
            <a:ext cx="4695196" cy="258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Comparamos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el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mismo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mes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en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diferentes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años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, para saber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en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qué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año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se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registró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la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temperatura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máxima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promedio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entre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todas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las 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estaciones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399" dirty="0" err="1">
                <a:solidFill>
                  <a:srgbClr val="FFFFFF"/>
                </a:solidFill>
                <a:latin typeface="Glacial Indifference Bold"/>
              </a:rPr>
              <a:t>meterológicas</a:t>
            </a:r>
            <a:r>
              <a:rPr lang="es-ES" sz="2399" dirty="0">
                <a:solidFill>
                  <a:srgbClr val="FFFFFF"/>
                </a:solidFill>
                <a:latin typeface="Glacial Indifference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918A267B-3715-7671-3742-F091EC69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963" y="12460"/>
            <a:ext cx="18643319" cy="1027454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534370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rot="-5399999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39195" y="4977651"/>
            <a:ext cx="10028214" cy="403273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Precipitación por mes y año en Vitigudino - Salamanca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6237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9836" y="5710049"/>
            <a:ext cx="4695196" cy="258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Representamos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la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precipitación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mensual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en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la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estación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Vitigudino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, Salamanca.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Donde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podemos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observar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algunas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tendencias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a lo largo de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los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años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FE6D653-94D8-533A-47B0-293BFFD9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28921"/>
            <a:ext cx="18682958" cy="1037942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505152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rot="-5399999">
            <a:off x="4937492" y="6787623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12305" y="4718496"/>
            <a:ext cx="9751792" cy="40657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Variación de la temperatura máxima mensual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57866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078" y="6120139"/>
            <a:ext cx="469519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Mostramos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la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variación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de la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temperatura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máxima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mensual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desde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el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2010 hasta 2022.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rot="-5399999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t="11291" r="23880"/>
          <a:stretch>
            <a:fillRect/>
          </a:stretch>
        </p:blipFill>
        <p:spPr>
          <a:xfrm>
            <a:off x="6975861" y="5011283"/>
            <a:ext cx="10023070" cy="386837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Relación entre la temperatura media anual y la precipitación anual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2315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3302" y="6189956"/>
            <a:ext cx="4695196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Con las dos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consultas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previas, se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quiso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observar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la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posible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Glacial Indifference Bold"/>
              </a:rPr>
              <a:t>relacion</a:t>
            </a:r>
            <a:r>
              <a:rPr lang="en-US" sz="2399" dirty="0">
                <a:solidFill>
                  <a:srgbClr val="FFFFFF"/>
                </a:solidFill>
                <a:latin typeface="Glacial Indifference Bold"/>
              </a:rPr>
              <a:t> entre ambas.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rot="-5399999">
            <a:off x="109911" y="6920979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Relación entre la temperatura media anual y la precipitación anual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2315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14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C9903EC6-3496-5507-B6A5-B0C63DC18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5077" y="5050563"/>
            <a:ext cx="6933600" cy="386837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t="11291" r="23880"/>
          <a:stretch>
            <a:fillRect/>
          </a:stretch>
        </p:blipFill>
        <p:spPr>
          <a:xfrm>
            <a:off x="1849325" y="5050563"/>
            <a:ext cx="6933599" cy="386837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608592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5D7244C6-83DD-91CA-17D0-B80B47AB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5"/>
            <a:ext cx="18287999" cy="102445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6793959"/>
            <a:ext cx="4357086" cy="11927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0"/>
            <a:ext cx="6466491" cy="10453763"/>
            <a:chOff x="0" y="0"/>
            <a:chExt cx="1703109" cy="27532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3109" cy="2753254"/>
            </a:xfrm>
            <a:custGeom>
              <a:avLst/>
              <a:gdLst/>
              <a:ahLst/>
              <a:cxnLst/>
              <a:rect l="l" t="t" r="r" b="b"/>
              <a:pathLst>
                <a:path w="1703109" h="2753254">
                  <a:moveTo>
                    <a:pt x="0" y="0"/>
                  </a:moveTo>
                  <a:lnTo>
                    <a:pt x="1703109" y="0"/>
                  </a:lnTo>
                  <a:lnTo>
                    <a:pt x="1703109" y="2753254"/>
                  </a:lnTo>
                  <a:lnTo>
                    <a:pt x="0" y="275325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66279" y="6793959"/>
            <a:ext cx="4357086" cy="11927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8386761"/>
            <a:ext cx="4357086" cy="119275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940437" y="7053570"/>
            <a:ext cx="4357086" cy="1198096"/>
            <a:chOff x="0" y="0"/>
            <a:chExt cx="1175679" cy="3232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7024288" y="3863994"/>
            <a:ext cx="1698402" cy="429975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7052956" y="2215787"/>
            <a:ext cx="1698402" cy="429975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739543" y="7586469"/>
            <a:ext cx="4357086" cy="3224049"/>
            <a:chOff x="0" y="-284867"/>
            <a:chExt cx="1175679" cy="8699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78722" y="-284867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DESPLIEGUE EN AWS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39543" y="6017309"/>
            <a:ext cx="4357086" cy="3224049"/>
            <a:chOff x="0" y="-279616"/>
            <a:chExt cx="1175679" cy="8699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80081" y="-279616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VISUALIZACIÓN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94946" y="1893809"/>
            <a:ext cx="4357086" cy="11927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66279" y="8442166"/>
            <a:ext cx="4357086" cy="1192752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5940437" y="8699341"/>
            <a:ext cx="4357086" cy="1198096"/>
            <a:chOff x="0" y="0"/>
            <a:chExt cx="1175679" cy="3232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940437" y="3766615"/>
            <a:ext cx="4357086" cy="1198096"/>
            <a:chOff x="0" y="0"/>
            <a:chExt cx="1175679" cy="32328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940437" y="2125261"/>
            <a:ext cx="4357086" cy="1198096"/>
            <a:chOff x="0" y="0"/>
            <a:chExt cx="1175679" cy="3232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940437" y="5405363"/>
            <a:ext cx="4357086" cy="1198096"/>
            <a:chOff x="0" y="0"/>
            <a:chExt cx="1175679" cy="32328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33277" y="5620170"/>
            <a:ext cx="568117" cy="3955243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61415" y="463169"/>
            <a:ext cx="66044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8"/>
              </a:lnSpc>
            </a:pPr>
            <a:r>
              <a:rPr lang="en-US" sz="6699" dirty="0">
                <a:solidFill>
                  <a:srgbClr val="FFFFFF"/>
                </a:solidFill>
                <a:latin typeface="Hagrid Heavy"/>
              </a:rPr>
              <a:t>INDICE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43188" y="7361571"/>
            <a:ext cx="415158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CONSULTAS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422168" y="9070816"/>
            <a:ext cx="340364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CONCLUSIONES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48071" y="4178284"/>
            <a:ext cx="3941819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dirty="0">
                <a:solidFill>
                  <a:srgbClr val="171616"/>
                </a:solidFill>
                <a:latin typeface="Glacial Indifference Bold"/>
              </a:rPr>
              <a:t>OBJETIVOS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148071" y="2551907"/>
            <a:ext cx="3941819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dirty="0">
                <a:solidFill>
                  <a:srgbClr val="171616"/>
                </a:solidFill>
                <a:latin typeface="Glacial Indifference Bold"/>
              </a:rPr>
              <a:t>INTRODUCCIÓN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22168" y="5744096"/>
            <a:ext cx="339362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OBTENCIÓN DE DATOS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5204869"/>
            <a:ext cx="4357086" cy="1192752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11739543" y="4449536"/>
            <a:ext cx="4357086" cy="3224049"/>
            <a:chOff x="0" y="-273333"/>
            <a:chExt cx="1175679" cy="86995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81440" y="-27333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PROGRAMACIÓN </a:t>
              </a:r>
            </a:p>
          </p:txBody>
        </p:sp>
      </p:grpSp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4192B9E3-6EBC-EF30-D488-BCED6212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54" y="-71988"/>
            <a:ext cx="18492217" cy="1035898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03767" y="1085850"/>
            <a:ext cx="8262874" cy="96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9"/>
              </a:lnSpc>
            </a:pPr>
            <a:r>
              <a:rPr lang="en-US" sz="6699" dirty="0">
                <a:solidFill>
                  <a:srgbClr val="DD6444"/>
                </a:solidFill>
                <a:latin typeface="Hagrid Heavy Bold"/>
              </a:rPr>
              <a:t>INTRODUCCIÓN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487336" y="9346998"/>
            <a:ext cx="967027" cy="339828"/>
            <a:chOff x="0" y="0"/>
            <a:chExt cx="254690" cy="895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6490" r="16490"/>
          <a:stretch>
            <a:fillRect/>
          </a:stretch>
        </p:blipFill>
        <p:spPr>
          <a:xfrm>
            <a:off x="-6553200" y="-181600"/>
            <a:ext cx="11548055" cy="10650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431011">
            <a:off x="15323244" y="5698086"/>
            <a:ext cx="1819500" cy="288393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6162" y="5772179"/>
            <a:ext cx="8834582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Abordaremos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pregunta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acerca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cambio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climático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Donde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se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buscará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obtener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respuestas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través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un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ciclo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completo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gestión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Mediante: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oficiales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AEMET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Spark y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diferentes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librerías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Scala y 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06162" y="2930116"/>
            <a:ext cx="8834582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Existe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un </a:t>
            </a:r>
            <a:r>
              <a:rPr lang="es-DO" sz="2400" dirty="0">
                <a:solidFill>
                  <a:srgbClr val="000000"/>
                </a:solidFill>
                <a:latin typeface="Glacial Indifference"/>
              </a:rPr>
              <a:t>incremento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exponencial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haciendo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que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Big Data se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haya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convertido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las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áreas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más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importantes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Para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poder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tratar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con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estas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grandes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cantidades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,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manera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sencilla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y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eficaz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surgido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herramientas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como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Spark.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7192" y="925286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01</a:t>
            </a:r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4A3828EB-9C26-BD93-767E-7DD9DF55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79"/>
            <a:ext cx="18288000" cy="1019304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477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800229"/>
            <a:ext cx="7444650" cy="7246245"/>
            <a:chOff x="0" y="0"/>
            <a:chExt cx="1960731" cy="19084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0731" cy="1908476"/>
            </a:xfrm>
            <a:custGeom>
              <a:avLst/>
              <a:gdLst/>
              <a:ahLst/>
              <a:cxnLst/>
              <a:rect l="l" t="t" r="r" b="b"/>
              <a:pathLst>
                <a:path w="1960731" h="1908476">
                  <a:moveTo>
                    <a:pt x="0" y="0"/>
                  </a:moveTo>
                  <a:lnTo>
                    <a:pt x="1960731" y="0"/>
                  </a:lnTo>
                  <a:lnTo>
                    <a:pt x="1960731" y="1908476"/>
                  </a:lnTo>
                  <a:lnTo>
                    <a:pt x="0" y="190847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73350" y="5499551"/>
            <a:ext cx="4392975" cy="3546923"/>
            <a:chOff x="0" y="0"/>
            <a:chExt cx="1156998" cy="9341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66325" y="5499551"/>
            <a:ext cx="4392975" cy="3546923"/>
            <a:chOff x="0" y="0"/>
            <a:chExt cx="1156998" cy="934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73350" y="1800229"/>
            <a:ext cx="4392975" cy="3546923"/>
            <a:chOff x="0" y="0"/>
            <a:chExt cx="1156998" cy="9341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66325" y="1800229"/>
            <a:ext cx="4392975" cy="3546923"/>
            <a:chOff x="0" y="0"/>
            <a:chExt cx="1156998" cy="9341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367347" y="9675785"/>
            <a:ext cx="967027" cy="339828"/>
            <a:chOff x="0" y="0"/>
            <a:chExt cx="254690" cy="89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6727" y="3905261"/>
            <a:ext cx="1825013" cy="94748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247965" y="4071102"/>
            <a:ext cx="1913445" cy="87599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31739" y="4018881"/>
            <a:ext cx="1876197" cy="83386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38463" y="7615797"/>
            <a:ext cx="2262748" cy="75485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143916" y="7472303"/>
            <a:ext cx="1852161" cy="104184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88001" y="4542557"/>
            <a:ext cx="6326047" cy="115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7"/>
              </a:lnSpc>
            </a:pPr>
            <a:r>
              <a:rPr lang="en-US" sz="7304" dirty="0">
                <a:solidFill>
                  <a:srgbClr val="FFFFFF"/>
                </a:solidFill>
                <a:latin typeface="Hagrid Heavy"/>
              </a:rPr>
              <a:t>OBJETIVOS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49947" y="2529631"/>
            <a:ext cx="36445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Descarga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datos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y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preparación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del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DataSet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42923" y="2529631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Implementación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de queries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54736" y="6228953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Visualización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gráfica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de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resultados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47712" y="6228953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Despliegue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clúster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 AWS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191435" y="956429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02</a:t>
            </a:r>
          </a:p>
        </p:txBody>
      </p:sp>
    </p:spTree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A888A59E-2D6E-BFE9-4437-A2F7C7B1B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1" y="58421"/>
            <a:ext cx="18239309" cy="1022857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12660">
            <a:off x="1059420" y="4991729"/>
            <a:ext cx="6465980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2660">
            <a:off x="1028766" y="9752587"/>
            <a:ext cx="6465980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b="7974"/>
          <a:stretch>
            <a:fillRect/>
          </a:stretch>
        </p:blipFill>
        <p:spPr>
          <a:xfrm>
            <a:off x="8703265" y="0"/>
            <a:ext cx="9627598" cy="2797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746097" y="2840006"/>
            <a:ext cx="11220349" cy="315135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875"/>
            <a:ext cx="9083773" cy="189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26"/>
              </a:lnSpc>
            </a:pPr>
            <a:r>
              <a:rPr lang="en-US" sz="5376" dirty="0">
                <a:solidFill>
                  <a:srgbClr val="DD6444"/>
                </a:solidFill>
                <a:latin typeface="Hagrid Heavy Bold"/>
              </a:rPr>
              <a:t>DESCARGA DE LOS DATOS</a:t>
            </a:r>
          </a:p>
        </p:txBody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724" b="724"/>
          <a:stretch>
            <a:fillRect/>
          </a:stretch>
        </p:blipFill>
        <p:spPr>
          <a:xfrm>
            <a:off x="8733974" y="6010964"/>
            <a:ext cx="9584766" cy="531327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8746097" y="5991361"/>
            <a:ext cx="9846702" cy="33336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28700" y="5304754"/>
            <a:ext cx="2610655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s-ES" sz="2400" u="none" dirty="0">
                <a:solidFill>
                  <a:srgbClr val="DD6444"/>
                </a:solidFill>
                <a:latin typeface="Glacial Indifference Bold"/>
              </a:rPr>
              <a:t>Haciendo</a:t>
            </a:r>
            <a:r>
              <a:rPr lang="en-US" sz="2400" u="none" dirty="0">
                <a:solidFill>
                  <a:srgbClr val="DD6444"/>
                </a:solidFill>
                <a:latin typeface="Glacial Indifference Bold"/>
              </a:rPr>
              <a:t> </a:t>
            </a:r>
            <a:r>
              <a:rPr lang="es-ES" sz="2400" u="none" dirty="0">
                <a:solidFill>
                  <a:srgbClr val="DD6444"/>
                </a:solidFill>
                <a:latin typeface="Glacial Indifference Bold"/>
              </a:rPr>
              <a:t>uso</a:t>
            </a:r>
            <a:r>
              <a:rPr lang="en-US" sz="2400" u="none" dirty="0">
                <a:solidFill>
                  <a:srgbClr val="DD6444"/>
                </a:solidFill>
                <a:latin typeface="Glacial Indifference Bold"/>
              </a:rPr>
              <a:t> de: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354" y="3416985"/>
            <a:ext cx="6465936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opto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por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un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programa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que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realizará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descarga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manera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automática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partir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página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AEMET.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908872"/>
            <a:ext cx="4843691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s-ES" sz="2400" dirty="0">
                <a:solidFill>
                  <a:srgbClr val="DD6444"/>
                </a:solidFill>
                <a:latin typeface="Glacial Indifference Bold"/>
              </a:rPr>
              <a:t>Necesitaremos</a:t>
            </a:r>
            <a:r>
              <a:rPr lang="en-US" sz="2400" dirty="0">
                <a:solidFill>
                  <a:srgbClr val="DD6444"/>
                </a:solidFill>
                <a:latin typeface="Glacial Indifference Bold"/>
              </a:rPr>
              <a:t> </a:t>
            </a:r>
            <a:r>
              <a:rPr lang="es-ES" sz="2400" dirty="0">
                <a:solidFill>
                  <a:srgbClr val="DD6444"/>
                </a:solidFill>
                <a:latin typeface="Glacial Indifference Bold"/>
              </a:rPr>
              <a:t>proporcionarle</a:t>
            </a:r>
            <a:r>
              <a:rPr lang="en-US" sz="2400" dirty="0">
                <a:solidFill>
                  <a:srgbClr val="DD6444"/>
                </a:solidFill>
                <a:latin typeface="Glacial Indifference Bold"/>
              </a:rPr>
              <a:t>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9705" y="7454998"/>
            <a:ext cx="6465936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Ruta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controlador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navegador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URL de AEMET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OpenData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Clave API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Año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VE" sz="2400" dirty="0">
                <a:solidFill>
                  <a:srgbClr val="000000"/>
                </a:solidFill>
                <a:latin typeface="Glacial Indifference"/>
              </a:rPr>
              <a:t>inicio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y fin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deseados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Ubicación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donde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guardar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9529" y="5817307"/>
            <a:ext cx="646593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Java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Selenium</a:t>
            </a:r>
          </a:p>
        </p:txBody>
      </p:sp>
      <p:sp>
        <p:nvSpPr>
          <p:cNvPr id="9" name="AutoShape 9"/>
          <p:cNvSpPr/>
          <p:nvPr/>
        </p:nvSpPr>
        <p:spPr>
          <a:xfrm rot="-5400000">
            <a:off x="3443053" y="5217319"/>
            <a:ext cx="10520362" cy="0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703234" y="2797144"/>
            <a:ext cx="9889566" cy="0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D0A22848-BFB4-81D3-6954-9FDF91F5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" y="0"/>
            <a:ext cx="18288000" cy="1026316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7602" y="1736841"/>
            <a:ext cx="6326047" cy="186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2"/>
              </a:lnSpc>
            </a:pPr>
            <a:r>
              <a:rPr lang="en-US" sz="5804" dirty="0">
                <a:solidFill>
                  <a:srgbClr val="DD6444"/>
                </a:solidFill>
                <a:latin typeface="Hagrid Heavy"/>
              </a:rPr>
              <a:t>PREPARACIÓN DEL DATASET</a:t>
            </a:r>
          </a:p>
        </p:txBody>
      </p:sp>
      <p:sp>
        <p:nvSpPr>
          <p:cNvPr id="4" name="AutoShape 4"/>
          <p:cNvSpPr/>
          <p:nvPr/>
        </p:nvSpPr>
        <p:spPr>
          <a:xfrm rot="-5388815">
            <a:off x="3454113" y="5542414"/>
            <a:ext cx="7778952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7375439" y="9652516"/>
            <a:ext cx="967027" cy="339828"/>
            <a:chOff x="0" y="0"/>
            <a:chExt cx="254690" cy="895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5232" y="4096430"/>
            <a:ext cx="6483291" cy="542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01791" y="1781540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7113" y="2876497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s-ES" sz="2885" u="none" dirty="0">
                <a:solidFill>
                  <a:srgbClr val="171616"/>
                </a:solidFill>
                <a:latin typeface="Glacial Indifference Bold"/>
              </a:rPr>
              <a:t>Transformación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JSON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24718" y="3776138"/>
            <a:ext cx="3649358" cy="71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Información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JSON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multilínea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a un JSON con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US" sz="2036" dirty="0">
                <a:solidFill>
                  <a:srgbClr val="000000"/>
                </a:solidFill>
                <a:latin typeface="Glacial Indifference"/>
              </a:rPr>
              <a:t>única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lineal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3234" y="1781540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8556" y="2876497"/>
            <a:ext cx="364456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Creamos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el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_tradnl" sz="2885" dirty="0">
                <a:solidFill>
                  <a:srgbClr val="171616"/>
                </a:solidFill>
                <a:latin typeface="Glacial Indifference Bold"/>
              </a:rPr>
              <a:t>esquema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26161" y="3776138"/>
            <a:ext cx="3649358" cy="145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Crear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Scala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esquema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correspondiente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mediante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StructType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y      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StructField</a:t>
            </a:r>
            <a:endParaRPr lang="en-US" sz="2036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99397" y="5432876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>
                <a:solidFill>
                  <a:srgbClr val="DD6444"/>
                </a:solidFill>
                <a:latin typeface="Hagrid Heavy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24718" y="6527833"/>
            <a:ext cx="3644569" cy="80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Lectura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y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casteo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de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datos</a:t>
            </a:r>
            <a:endParaRPr lang="en-US" sz="2885" u="none" dirty="0">
              <a:solidFill>
                <a:srgbClr val="171616"/>
              </a:solidFill>
              <a:latin typeface="Glacial Indifferenc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22324" y="7427474"/>
            <a:ext cx="3649358" cy="105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n-US" sz="2036">
                <a:solidFill>
                  <a:srgbClr val="000000"/>
                </a:solidFill>
                <a:latin typeface="Glacial Indifference"/>
              </a:rPr>
              <a:t>Leemos lo datos mediante Spark y los convertimos al tipo de dato deseado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5EEF2B9-0067-2722-808E-763C4A7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3767" y="5348405"/>
            <a:ext cx="4039164" cy="393437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200840" y="5432876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>
                <a:solidFill>
                  <a:srgbClr val="DD6444"/>
                </a:solidFill>
                <a:latin typeface="Hagrid Heavy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26161" y="6527833"/>
            <a:ext cx="3644569" cy="80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Guardamos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datos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en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Parquet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42FCBD8-8284-358D-D824-90FA80608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325" y="8697552"/>
            <a:ext cx="5631148" cy="80829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623767" y="7427474"/>
            <a:ext cx="3649358" cy="1409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Guardamos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Parquet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particionados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por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indicativo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, para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favorecer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lectura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óptima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endParaRPr lang="en-US" sz="2036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270730" y="953795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04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0E49512-EC22-4096-4791-3A31DB8A54D9}"/>
              </a:ext>
            </a:extLst>
          </p:cNvPr>
          <p:cNvSpPr txBox="1"/>
          <p:nvPr/>
        </p:nvSpPr>
        <p:spPr>
          <a:xfrm>
            <a:off x="8343300" y="4752801"/>
            <a:ext cx="7616052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40" b="1" dirty="0">
                <a:latin typeface="Glacial Indifference" panose="020B0604020202020204" charset="0"/>
              </a:rPr>
              <a:t>FOR %a IN (../data/*.</a:t>
            </a:r>
            <a:r>
              <a:rPr lang="en-US" sz="2040" b="1" dirty="0" err="1">
                <a:latin typeface="Glacial Indifference" panose="020B0604020202020204" charset="0"/>
              </a:rPr>
              <a:t>json</a:t>
            </a:r>
            <a:r>
              <a:rPr lang="en-US" sz="2040" b="1" dirty="0">
                <a:latin typeface="Glacial Indifference" panose="020B0604020202020204" charset="0"/>
              </a:rPr>
              <a:t>) DO </a:t>
            </a:r>
            <a:r>
              <a:rPr lang="en-US" sz="2040" b="1" dirty="0" err="1">
                <a:latin typeface="Glacial Indifference" panose="020B0604020202020204" charset="0"/>
              </a:rPr>
              <a:t>jq</a:t>
            </a:r>
            <a:r>
              <a:rPr lang="en-US" sz="2040" b="1" dirty="0">
                <a:latin typeface="Glacial Indifference" panose="020B0604020202020204" charset="0"/>
              </a:rPr>
              <a:t> . -c </a:t>
            </a:r>
            <a:r>
              <a:rPr lang="en-US" sz="2040" b="1" dirty="0">
                <a:solidFill>
                  <a:srgbClr val="000000"/>
                </a:solidFill>
                <a:latin typeface="Glacial Indifference" panose="020B0604020202020204" charset="0"/>
              </a:rPr>
              <a:t>"%</a:t>
            </a:r>
            <a:r>
              <a:rPr lang="en-US" sz="2040" b="1" dirty="0">
                <a:latin typeface="Glacial Indifference" panose="020B0604020202020204" charset="0"/>
              </a:rPr>
              <a:t>a" &gt; "../</a:t>
            </a:r>
            <a:r>
              <a:rPr lang="en-US" sz="2040" b="1" dirty="0" err="1">
                <a:latin typeface="Glacial Indifference" panose="020B0604020202020204" charset="0"/>
              </a:rPr>
              <a:t>JSONLine</a:t>
            </a:r>
            <a:r>
              <a:rPr lang="en-US" sz="2040" b="1" dirty="0">
                <a:latin typeface="Glacial Indifference" panose="020B0604020202020204" charset="0"/>
              </a:rPr>
              <a:t>/%a”</a:t>
            </a:r>
            <a:endParaRPr lang="es-ES" sz="2040" b="1" dirty="0">
              <a:latin typeface="Glacial Indifference" panose="020B0604020202020204" charset="0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D1972FAE-BD87-4C6D-05ED-447E86AAC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8719" y="9096946"/>
            <a:ext cx="7602011" cy="219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7F047ECA-CB1E-3691-B7E2-D72362DA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5"/>
            <a:ext cx="18287999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5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5489480" y="6331694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42506" y="4325913"/>
            <a:ext cx="9891208" cy="405918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11" name="TextBox 11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85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99" b="0" i="0" u="none" strike="noStrike" kern="1200" cap="none" spc="0" normalizeH="0" baseline="0" noProof="0">
                <a:ln>
                  <a:noFill/>
                </a:ln>
                <a:solidFill>
                  <a:srgbClr val="DD6444"/>
                </a:solidFill>
                <a:effectLst/>
                <a:uLnTx/>
                <a:uFillTx/>
                <a:latin typeface="Hagrid Heavy"/>
                <a:ea typeface="+mn-ea"/>
                <a:cs typeface="+mn-cs"/>
              </a:rPr>
              <a:t>PROGRAMACIÓN DE QUERIES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8408" y="5281086"/>
            <a:ext cx="5441012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Consideraremos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ola de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calor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cuando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la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temperatura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máxima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supere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los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40º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durante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más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de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tres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 días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consecutivos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50822" y="3937566"/>
            <a:ext cx="30259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Olas de calor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374998" y="9737720"/>
            <a:ext cx="967027" cy="339828"/>
            <a:chOff x="0" y="0"/>
            <a:chExt cx="254690" cy="89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251086" y="9623154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4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DD6444"/>
                </a:solidFill>
                <a:effectLst/>
                <a:uLnTx/>
                <a:uFillTx/>
                <a:latin typeface="Hagrid Heavy"/>
                <a:ea typeface="+mn-ea"/>
                <a:cs typeface="+mn-cs"/>
              </a:rPr>
              <a:t>05</a:t>
            </a:r>
          </a:p>
        </p:txBody>
      </p: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B70B4608-9375-FC65-9C31-E3C7E0A7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42037"/>
            <a:ext cx="18617233" cy="1035892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8" name="AutoShape 8"/>
          <p:cNvSpPr/>
          <p:nvPr/>
        </p:nvSpPr>
        <p:spPr>
          <a:xfrm rot="5288">
            <a:off x="1288398" y="6304121"/>
            <a:ext cx="1547902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458807" y="9737720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04947" y="6466791"/>
            <a:ext cx="10102538" cy="257269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408" y="5086350"/>
            <a:ext cx="15479002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Al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querer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US" sz="2200" dirty="0">
                <a:solidFill>
                  <a:srgbClr val="FFFFFF"/>
                </a:solidFill>
                <a:latin typeface="Glacial Indifference Bold"/>
              </a:rPr>
              <a:t>realizar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una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representación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de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resultados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un </a:t>
            </a:r>
            <a:r>
              <a:rPr lang="es-PR" sz="2200" dirty="0">
                <a:solidFill>
                  <a:srgbClr val="FFFFFF"/>
                </a:solidFill>
                <a:latin typeface="Glacial Indifference Bold"/>
              </a:rPr>
              <a:t>mapa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deberemos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de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realizarlo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mediante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Python,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por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ello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guardamos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resultados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agrupados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por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provincia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y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año, ya que será la representación usada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. 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0259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51086" y="9620527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06</a:t>
            </a:r>
          </a:p>
        </p:txBody>
      </p:sp>
    </p:spTree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6C356AF7-432C-051D-1698-BC5F1A2E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78" y="25288"/>
            <a:ext cx="18333177" cy="102617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302">
            <a:off x="1425204" y="6023154"/>
            <a:ext cx="1543759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34969" y="9737720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00877" y="6810304"/>
            <a:ext cx="11310680" cy="164800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836" y="4829195"/>
            <a:ext cx="15652760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Importamos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datos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necesarios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Python (</a:t>
            </a:r>
            <a:r>
              <a:rPr lang="es-DO" sz="2200" dirty="0">
                <a:solidFill>
                  <a:srgbClr val="FFFFFF"/>
                </a:solidFill>
                <a:latin typeface="Glacial Indifference Bold"/>
              </a:rPr>
              <a:t>Datos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en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Parquet y </a:t>
            </a:r>
            <a:r>
              <a:rPr lang="es-ES" sz="2200" dirty="0" err="1">
                <a:solidFill>
                  <a:srgbClr val="FFFFFF"/>
                </a:solidFill>
                <a:latin typeface="Glacial Indifference Bold"/>
              </a:rPr>
              <a:t>geoJSON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con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los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MX" sz="2200" dirty="0">
                <a:solidFill>
                  <a:srgbClr val="FFFFFF"/>
                </a:solidFill>
                <a:latin typeface="Glacial Indifference Bold"/>
              </a:rPr>
              <a:t>datos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geométricos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de las </a:t>
            </a:r>
            <a:r>
              <a:rPr lang="es-ES" sz="2200" dirty="0">
                <a:solidFill>
                  <a:srgbClr val="FFFFFF"/>
                </a:solidFill>
                <a:latin typeface="Glacial Indifference Bold"/>
              </a:rPr>
              <a:t>distintas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MX" sz="2200" dirty="0">
                <a:solidFill>
                  <a:srgbClr val="FFFFFF"/>
                </a:solidFill>
                <a:latin typeface="Glacial Indifference Bold"/>
              </a:rPr>
              <a:t>provincias</a:t>
            </a:r>
            <a:r>
              <a:rPr lang="en-US" sz="2200" dirty="0">
                <a:solidFill>
                  <a:srgbClr val="FFFFFF"/>
                </a:solidFill>
                <a:latin typeface="Glacial Indifference Bold"/>
              </a:rPr>
              <a:t>)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57498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n-US" sz="3399" dirty="0" err="1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37191" y="9623154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623</Words>
  <Application>Microsoft Office PowerPoint</Application>
  <PresentationFormat>Personalizado</PresentationFormat>
  <Paragraphs>96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Glacial Indifference</vt:lpstr>
      <vt:lpstr>Arial</vt:lpstr>
      <vt:lpstr>Hagrid Heavy Bold</vt:lpstr>
      <vt:lpstr>Calibri</vt:lpstr>
      <vt:lpstr>Hagrid Heavy</vt:lpstr>
      <vt:lpstr>Glacial Indifference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TFG: Presentacion</dc:title>
  <cp:lastModifiedBy>Alvaro Sanchez Perez</cp:lastModifiedBy>
  <cp:revision>9</cp:revision>
  <dcterms:created xsi:type="dcterms:W3CDTF">2006-08-16T00:00:00Z</dcterms:created>
  <dcterms:modified xsi:type="dcterms:W3CDTF">2023-03-16T15:10:48Z</dcterms:modified>
  <dc:identifier>DAFcdq9Lj3I</dc:identifier>
</cp:coreProperties>
</file>